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</p:embeddedFont>
    <p:embeddedFont>
      <p:font typeface="Merriweather Light" panose="000004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04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59214-1CA0-6F91-99CD-2B90FF040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2085B-B8DA-2F8D-E0A9-CBDED0746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07EED-0BCE-B37F-27BE-0AF298B6B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C432F-1274-FADB-A3D4-4D6EEF8947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1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589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Performance Analysis Using Excel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71699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from Regional, Product, and Customer Data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50198" y="567582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Dinesh | August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9F85F-4935-F949-B209-A4DFA755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CF8068-3F9C-65FB-5919-3FBA1256BD69}"/>
              </a:ext>
            </a:extLst>
          </p:cNvPr>
          <p:cNvSpPr/>
          <p:nvPr/>
        </p:nvSpPr>
        <p:spPr>
          <a:xfrm>
            <a:off x="879065" y="24906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1CB4602-703B-BEB2-C115-7403AB600B25}"/>
              </a:ext>
            </a:extLst>
          </p:cNvPr>
          <p:cNvSpPr/>
          <p:nvPr/>
        </p:nvSpPr>
        <p:spPr>
          <a:xfrm>
            <a:off x="863798" y="4437340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0516EF5-1135-07D1-94CD-1E792A9E4D55}"/>
              </a:ext>
            </a:extLst>
          </p:cNvPr>
          <p:cNvSpPr/>
          <p:nvPr/>
        </p:nvSpPr>
        <p:spPr>
          <a:xfrm>
            <a:off x="863798" y="5313283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CBC529B-DD59-8014-39D8-9DC2523EB5A8}"/>
              </a:ext>
            </a:extLst>
          </p:cNvPr>
          <p:cNvSpPr/>
          <p:nvPr/>
        </p:nvSpPr>
        <p:spPr>
          <a:xfrm>
            <a:off x="863798" y="6189226"/>
            <a:ext cx="34070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AAB25FD-F243-641F-E8AE-6458E2DD6CAB}"/>
              </a:ext>
            </a:extLst>
          </p:cNvPr>
          <p:cNvSpPr/>
          <p:nvPr/>
        </p:nvSpPr>
        <p:spPr>
          <a:xfrm>
            <a:off x="4880729" y="29290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C1C42C9-88B5-7482-3587-43340906D93E}"/>
              </a:ext>
            </a:extLst>
          </p:cNvPr>
          <p:cNvSpPr/>
          <p:nvPr/>
        </p:nvSpPr>
        <p:spPr>
          <a:xfrm>
            <a:off x="4880729" y="3561398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F289816-E514-362D-8B2C-6A3F827A9470}"/>
              </a:ext>
            </a:extLst>
          </p:cNvPr>
          <p:cNvSpPr/>
          <p:nvPr/>
        </p:nvSpPr>
        <p:spPr>
          <a:xfrm>
            <a:off x="4880729" y="4437340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EAF477A-F758-0955-C110-AD74CF93C226}"/>
              </a:ext>
            </a:extLst>
          </p:cNvPr>
          <p:cNvSpPr/>
          <p:nvPr/>
        </p:nvSpPr>
        <p:spPr>
          <a:xfrm>
            <a:off x="4880729" y="5313283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3AB73-30DE-A8FA-2120-8BE65C23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45" y="84865"/>
            <a:ext cx="12089803" cy="80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45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845" y="3715941"/>
            <a:ext cx="7116723" cy="761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Next Steps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852845" y="4842748"/>
            <a:ext cx="24360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52845" y="5226368"/>
            <a:ext cx="4145756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852845" y="5409128"/>
            <a:ext cx="3045857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Recap Insights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52845" y="5935861"/>
            <a:ext cx="414575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Summarise key findings from analysis.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242203" y="4842748"/>
            <a:ext cx="24360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2203" y="5226368"/>
            <a:ext cx="4145875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5242203" y="5409128"/>
            <a:ext cx="3045857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Further Analysis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242203" y="5935861"/>
            <a:ext cx="414587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segmentation, forecasting models.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631680" y="4842748"/>
            <a:ext cx="24360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9631680" y="5226368"/>
            <a:ext cx="4145756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9631680" y="5409128"/>
            <a:ext cx="3045857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9631680" y="5935861"/>
            <a:ext cx="414575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Dinesh | Email / GitHub (Optional)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52845" y="7172444"/>
            <a:ext cx="1292471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4293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84383"/>
            <a:ext cx="7416403" cy="1877735"/>
          </a:xfrm>
          <a:prstGeom prst="roundRect">
            <a:avLst>
              <a:gd name="adj" fmla="val 55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50198" y="2684383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6749415" y="296168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Scope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749415" y="3495199"/>
            <a:ext cx="67398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transactions across regions, products, reps, customer types, delivery status.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198" y="4808934"/>
            <a:ext cx="7416403" cy="1877735"/>
          </a:xfrm>
          <a:prstGeom prst="roundRect">
            <a:avLst>
              <a:gd name="adj" fmla="val 55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50198" y="4808934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6749415" y="50862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749415" y="5619750"/>
            <a:ext cx="67398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Analyse performance, identify trends, generate actionable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6074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Excel Tools Utilised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425666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35721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PivotTables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789271" y="4105632"/>
            <a:ext cx="537162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Summarising large datasets.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3425666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4859" y="35721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Formulas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394859" y="4105632"/>
            <a:ext cx="537174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Calculations (SUMIFS, VLOOKUP, IF).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994077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271" y="5140523"/>
            <a:ext cx="35029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Conditional Formatting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789271" y="5674042"/>
            <a:ext cx="537162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Highlighting key trends.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4994077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4859" y="51405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Charts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394859" y="5674042"/>
            <a:ext cx="537174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storytelling (bar, pie, line).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260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Performance Metrics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460636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₹504,462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350198" y="3520469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Sales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995102" y="2460635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₹88,074.85</a:t>
            </a:r>
            <a:endParaRPr lang="en-US" sz="6400" dirty="0"/>
          </a:p>
        </p:txBody>
      </p:sp>
      <p:sp>
        <p:nvSpPr>
          <p:cNvPr id="7" name="Text 4"/>
          <p:cNvSpPr/>
          <p:nvPr/>
        </p:nvSpPr>
        <p:spPr>
          <a:xfrm>
            <a:off x="10838019" y="3520469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Profit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838019" y="5150578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2,930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10838019" y="6096573"/>
            <a:ext cx="226647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Units Sold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350198" y="4979554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₹30.06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350198" y="6096573"/>
            <a:ext cx="226647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Avg. Profit/Unit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860" y="468987"/>
            <a:ext cx="5715714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Sales Performance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95" y="1460809"/>
            <a:ext cx="11205324" cy="56411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71934" y="7254568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0058E6"/>
          </a:solidFill>
          <a:ln/>
        </p:spPr>
      </p:sp>
      <p:sp>
        <p:nvSpPr>
          <p:cNvPr id="5" name="Text 2"/>
          <p:cNvSpPr/>
          <p:nvPr/>
        </p:nvSpPr>
        <p:spPr>
          <a:xfrm>
            <a:off x="6774717" y="7291232"/>
            <a:ext cx="423743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440113" y="7254568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66A1FF"/>
          </a:solidFill>
          <a:ln/>
        </p:spPr>
      </p:sp>
      <p:sp>
        <p:nvSpPr>
          <p:cNvPr id="7" name="Text 4"/>
          <p:cNvSpPr/>
          <p:nvPr/>
        </p:nvSpPr>
        <p:spPr>
          <a:xfrm>
            <a:off x="7789934" y="7280914"/>
            <a:ext cx="465653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2704441" y="7730360"/>
            <a:ext cx="1343667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100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region leads in both sales and profit, indicating strong market presence.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860" y="468987"/>
            <a:ext cx="5315069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Sales Representatives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422" y="1001911"/>
            <a:ext cx="10923411" cy="57010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54606" y="7227689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0058E6"/>
          </a:solidFill>
          <a:ln/>
        </p:spPr>
      </p:sp>
      <p:sp>
        <p:nvSpPr>
          <p:cNvPr id="5" name="Text 2"/>
          <p:cNvSpPr/>
          <p:nvPr/>
        </p:nvSpPr>
        <p:spPr>
          <a:xfrm>
            <a:off x="6542424" y="7263289"/>
            <a:ext cx="423743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53985" y="7227689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66A1FF"/>
          </a:solidFill>
          <a:ln/>
        </p:spPr>
      </p:sp>
      <p:sp>
        <p:nvSpPr>
          <p:cNvPr id="7" name="Text 4"/>
          <p:cNvSpPr/>
          <p:nvPr/>
        </p:nvSpPr>
        <p:spPr>
          <a:xfrm>
            <a:off x="7855684" y="7263289"/>
            <a:ext cx="465653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050129" y="7649103"/>
            <a:ext cx="1343667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Michael Johnson is the top-performing sales representative.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860" y="468987"/>
            <a:ext cx="5985391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Category Breakdown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69" y="1193722"/>
            <a:ext cx="10702060" cy="583305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91188" y="7169202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00296B"/>
          </a:solidFill>
          <a:ln/>
        </p:spPr>
      </p:sp>
      <p:sp>
        <p:nvSpPr>
          <p:cNvPr id="5" name="Text 2"/>
          <p:cNvSpPr/>
          <p:nvPr/>
        </p:nvSpPr>
        <p:spPr>
          <a:xfrm>
            <a:off x="4162662" y="7169203"/>
            <a:ext cx="896660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Appliances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673692" y="7185138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0059E9"/>
          </a:solidFill>
          <a:ln/>
        </p:spPr>
      </p:sp>
      <p:sp>
        <p:nvSpPr>
          <p:cNvPr id="7" name="Text 4"/>
          <p:cNvSpPr/>
          <p:nvPr/>
        </p:nvSpPr>
        <p:spPr>
          <a:xfrm>
            <a:off x="7075646" y="7202654"/>
            <a:ext cx="710446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Clothing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9343972" y="7185138"/>
            <a:ext cx="170497" cy="154562"/>
          </a:xfrm>
          <a:prstGeom prst="roundRect">
            <a:avLst>
              <a:gd name="adj" fmla="val 10726"/>
            </a:avLst>
          </a:prstGeom>
          <a:solidFill>
            <a:srgbClr val="68A2FF"/>
          </a:solidFill>
          <a:ln/>
        </p:spPr>
      </p:sp>
      <p:sp>
        <p:nvSpPr>
          <p:cNvPr id="9" name="Text 6"/>
          <p:cNvSpPr/>
          <p:nvPr/>
        </p:nvSpPr>
        <p:spPr>
          <a:xfrm>
            <a:off x="9656207" y="7202654"/>
            <a:ext cx="53494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Sports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3205341" y="7760613"/>
            <a:ext cx="1343667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Appliances category yields the highest profit, followed by Sports and Clothing.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860" y="468987"/>
            <a:ext cx="4263509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Insights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7" y="1120853"/>
            <a:ext cx="8810258" cy="480194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623440" y="6769315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00296B"/>
          </a:solidFill>
          <a:ln/>
        </p:spPr>
      </p:sp>
      <p:sp>
        <p:nvSpPr>
          <p:cNvPr id="5" name="Text 2"/>
          <p:cNvSpPr/>
          <p:nvPr/>
        </p:nvSpPr>
        <p:spPr>
          <a:xfrm>
            <a:off x="6107786" y="6769316"/>
            <a:ext cx="1283613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8019097" y="6769316"/>
            <a:ext cx="170497" cy="170497"/>
          </a:xfrm>
          <a:prstGeom prst="roundRect">
            <a:avLst>
              <a:gd name="adj" fmla="val 10726"/>
            </a:avLst>
          </a:prstGeom>
          <a:solidFill>
            <a:srgbClr val="297BFF"/>
          </a:solidFill>
          <a:ln/>
        </p:spPr>
      </p:sp>
      <p:sp>
        <p:nvSpPr>
          <p:cNvPr id="7" name="Text 4"/>
          <p:cNvSpPr/>
          <p:nvPr/>
        </p:nvSpPr>
        <p:spPr>
          <a:xfrm>
            <a:off x="8381141" y="6788170"/>
            <a:ext cx="1756886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Returning Customers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565158" y="7376965"/>
            <a:ext cx="1343667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 drive sales volume, while returning customers contribute significantly to profit margins.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6950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Findings &amp; Recommendations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9290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Findings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3561398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region leads in sales &amp; profit.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437340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Michael Johnson: top sales rep.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313283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Appliances: highest profit category.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6189226"/>
            <a:ext cx="34070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 drive volume, returning customers drive margin.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29290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80729" y="3561398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marketing on East region.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437340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Promote high-margin products (Appliances).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5313283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delivery pipeline.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275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Merriweather</vt:lpstr>
      <vt:lpstr>Arial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dinesh2121X@outlook.com</cp:lastModifiedBy>
  <cp:revision>6</cp:revision>
  <dcterms:created xsi:type="dcterms:W3CDTF">2025-08-28T10:21:37Z</dcterms:created>
  <dcterms:modified xsi:type="dcterms:W3CDTF">2025-09-02T08:34:24Z</dcterms:modified>
</cp:coreProperties>
</file>